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1"/>
  </p:sldMasterIdLst>
  <p:notesMasterIdLst>
    <p:notesMasterId r:id="rId20"/>
  </p:notesMasterIdLst>
  <p:sldIdLst>
    <p:sldId id="260" r:id="rId2"/>
    <p:sldId id="264" r:id="rId3"/>
    <p:sldId id="295" r:id="rId4"/>
    <p:sldId id="303" r:id="rId5"/>
    <p:sldId id="305" r:id="rId6"/>
    <p:sldId id="306" r:id="rId7"/>
    <p:sldId id="307" r:id="rId8"/>
    <p:sldId id="308" r:id="rId9"/>
    <p:sldId id="309" r:id="rId10"/>
    <p:sldId id="313" r:id="rId11"/>
    <p:sldId id="314" r:id="rId12"/>
    <p:sldId id="310" r:id="rId13"/>
    <p:sldId id="256" r:id="rId14"/>
    <p:sldId id="257" r:id="rId15"/>
    <p:sldId id="258" r:id="rId16"/>
    <p:sldId id="259" r:id="rId17"/>
    <p:sldId id="315" r:id="rId18"/>
    <p:sldId id="261" r:id="rId19"/>
  </p:sldIdLst>
  <p:sldSz cx="12192000" cy="6858000"/>
  <p:notesSz cx="7104063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B62"/>
    <a:srgbClr val="595959"/>
    <a:srgbClr val="AC9635"/>
    <a:srgbClr val="282B50"/>
    <a:srgbClr val="E6B74F"/>
    <a:srgbClr val="0C343E"/>
    <a:srgbClr val="405746"/>
    <a:srgbClr val="1C4E06"/>
    <a:srgbClr val="EBB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yle moyen 3 - 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8" autoAdjust="0"/>
    <p:restoredTop sz="96341"/>
  </p:normalViewPr>
  <p:slideViewPr>
    <p:cSldViewPr snapToGrid="0" snapToObjects="1">
      <p:cViewPr varScale="1">
        <p:scale>
          <a:sx n="114" d="100"/>
          <a:sy n="114" d="100"/>
        </p:scale>
        <p:origin x="776" y="16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AAB3D-3B0D-4425-A1E2-0FA95BA9619E}" type="datetimeFigureOut">
              <a:rPr lang="fr-FR" smtClean="0"/>
              <a:t>14/03/2024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E768E-6A1D-487F-B5F3-7C6BA75F16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375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8768E09C-4E05-9A63-6132-D271087D187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D9AC08-EC17-4480-9C34-ED5843051EDB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10241" name="Rectangle 1">
            <a:extLst>
              <a:ext uri="{FF2B5EF4-FFF2-40B4-BE49-F238E27FC236}">
                <a16:creationId xmlns:a16="http://schemas.microsoft.com/office/drawing/2014/main" id="{444892D3-AF5D-D45B-5087-075BE6ABD50B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D8D66AEF-74C5-0D62-7EA2-DC9328381FF3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A708134A-D850-7083-BEC9-C137AE7708A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57E433-8C36-46ED-8EC9-D68FE54FEA2B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11265" name="Rectangle 1">
            <a:extLst>
              <a:ext uri="{FF2B5EF4-FFF2-40B4-BE49-F238E27FC236}">
                <a16:creationId xmlns:a16="http://schemas.microsoft.com/office/drawing/2014/main" id="{AF2E7760-3919-E4D9-8791-FAE72E526FA1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D252A374-7D82-0871-EC17-B558EF6BC2D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12F6D2AD-9A0E-B883-53F6-C941B86CA5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722D0CD-8B0C-4484-9671-027C260C1BF9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12289" name="Rectangle 1">
            <a:extLst>
              <a:ext uri="{FF2B5EF4-FFF2-40B4-BE49-F238E27FC236}">
                <a16:creationId xmlns:a16="http://schemas.microsoft.com/office/drawing/2014/main" id="{967C753A-E8C3-0D41-084C-0110E56AF7F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6C6A618F-CB19-98BA-9C04-C2F8BB4A876F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B6C4A74-A5D3-EE8E-2B81-6BB46F28DDA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6A89254-A145-41F0-B247-115F885803CB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13313" name="Rectangle 1">
            <a:extLst>
              <a:ext uri="{FF2B5EF4-FFF2-40B4-BE49-F238E27FC236}">
                <a16:creationId xmlns:a16="http://schemas.microsoft.com/office/drawing/2014/main" id="{7255990A-C41E-C53F-7CF1-CCA29F6C05F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1DD2DD4-BB87-1F10-6A7A-623E7E4C4B5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759F1D66-6447-E9BC-0D99-F35099D3B3FF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90C52F2-2F8A-40A0-A9D8-9C87D675D2AF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14337" name="Rectangle 1">
            <a:extLst>
              <a:ext uri="{FF2B5EF4-FFF2-40B4-BE49-F238E27FC236}">
                <a16:creationId xmlns:a16="http://schemas.microsoft.com/office/drawing/2014/main" id="{599DED53-957B-6DED-C020-517E8F7F27FE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A55D9D50-EAD9-BD92-1A4F-B88EC956FFB2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id="{30894D49-AFCA-9C35-5E8E-6D48FEE4DBD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01003-C989-49D1-BA00-83CBE60FB3A4}" type="slidenum">
              <a:rPr lang="fr-FR" altLang="fr-FR"/>
              <a:pPr/>
              <a:t>18</a:t>
            </a:fld>
            <a:endParaRPr lang="fr-FR" altLang="fr-FR"/>
          </a:p>
        </p:txBody>
      </p:sp>
      <p:sp>
        <p:nvSpPr>
          <p:cNvPr id="15361" name="Rectangle 1">
            <a:extLst>
              <a:ext uri="{FF2B5EF4-FFF2-40B4-BE49-F238E27FC236}">
                <a16:creationId xmlns:a16="http://schemas.microsoft.com/office/drawing/2014/main" id="{6454026E-A974-2D45-A55D-AF93B0FEE45F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7875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C7DEA0AE-2BBE-520E-0801-FDBE5F09018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B6DFB159-17E4-5648-92B7-69F7BF53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918A7B4-7525-7C46-8AFC-CA6026152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E3AF875E-CDA6-F844-8280-6BC5FE6A5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999B257-0382-D047-9508-4B9187F8D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DB57195D-820F-334A-9B3C-2CB32AA1A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59101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FAE591-6124-844B-92C0-3129D61F8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E7E10E2-F7A4-B149-A00B-F46F1481A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53B046-4A6F-0841-82CE-A9F5A548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B1F0D1-FF7E-2E4D-AC87-333271F5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0BA0BC-E88D-5848-ADDB-5C91E22ED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2986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8CA86E-A3D3-2448-AC4B-385CF52A9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DB7FE4-CD0F-A449-9BF6-9C14F8E28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283FE9F-F61E-2D42-8791-B36ED071F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747135-F824-F348-9BBE-CD79EF0B2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0D0586-483C-F54F-A84D-E9E481F23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960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076FA-13E6-8444-82DA-B8FC6F90F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92F50A-26F1-814C-BFA3-E5F3656560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DC3DB86-44DA-9C4C-B3D7-A3C53614E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0D7D8A-A9A6-BA40-BBB6-8C246789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2E2D32-9097-5A47-969C-F5B87EB35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63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9E398E-A9D3-3C43-A075-0D0958EDD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AE3737-A844-6D45-A104-C6991B67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2A521B-D86B-9548-9B6B-8DDD36EA7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A7C3E-D129-3C49-B503-349CA2FB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ABBF5C-5338-4B4E-A8B0-C80C53E3C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946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18C8FE-BF05-384B-BA7C-A219512A4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3110C66-EAAC-4F40-A956-8D2B6CEDE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DEBFC-F356-1347-8A8D-DD15D874E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DF889C-7782-6E45-AE34-43DF1CF40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223470-7926-4347-9D5A-9E12B7449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25BC3D7-F29B-8145-9F93-88E1761A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6747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54DC2A-8CAF-F148-9A1D-27EB5F53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61171D7-19DF-284F-B9C7-7B1A21EDC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DCB5C52-4CDD-244E-B0E0-B23447511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58D7C3F-3E77-0648-B2D7-D44A76CC8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B69D104-9E54-F14C-93EE-A004F00504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92B5179-C3A9-494B-8396-5E4F164E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4761D08-565E-404D-BB1D-0363BCFC2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56CF282-C1CB-DB4D-9A0D-A801493AD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3945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664670-E6DF-E044-B422-5861C6684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20A3D1-1AFA-9949-9033-749805F1F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7B5C3D0-4852-DE47-89D2-CD6843A8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39B0B3-6183-0E43-A860-3FA9FBF6E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2949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6CC1C94-F26C-1846-B76F-C443FFBD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202AF7-E839-9546-A2CE-899D3C4FA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E932048-FC44-904C-99D8-38C627CC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9425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AB9F71-5C05-D64F-B562-7F3837DF0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686EA0-FE45-E244-AC1A-D06B5EB6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EBEFA3-6BA1-3641-9205-6818BE5DF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023BD5-E801-BB4D-8A8F-95417260C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35377CF-D56E-6D4C-91D4-B29AFD80C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D24D0B0-98F2-4C40-8941-139B9F33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159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584481-560C-B440-BC2C-1DAA706D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C3A461F-9E61-1246-8674-C8593AC9E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655684-788A-E34B-9115-1CF1F8085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31DEAD-7774-8C41-99E2-2D6FDDAA3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91DD7D-14A4-7D48-82CF-55DBA6D6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14B1E3-BE9A-6848-A60B-917F8F772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020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bg1"/>
            </a:gs>
            <a:gs pos="86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972A59D-4743-954A-9ED3-155701DC6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0DBF4A-44FE-144E-826F-F4E4CE9DE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7D1D34-7069-0B47-845A-A29B9726AD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4C77E-111F-0649-AA2B-8A23C15E5665}" type="datetimeFigureOut">
              <a:rPr lang="fr-FR" smtClean="0"/>
              <a:t>14/03/2024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AF44D2-5444-C146-805F-44D29FBA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9FCA36-14BB-5840-BF39-89D19FEB41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41BB3-D6FD-D24E-B879-919E8FB3849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71087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png"/><Relationship Id="rId10" Type="http://schemas.openxmlformats.org/officeDocument/2006/relationships/image" Target="../media/image33.png"/><Relationship Id="rId4" Type="http://schemas.openxmlformats.org/officeDocument/2006/relationships/image" Target="../media/image30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2.png"/><Relationship Id="rId10" Type="http://schemas.openxmlformats.org/officeDocument/2006/relationships/image" Target="../media/image43.png"/><Relationship Id="rId4" Type="http://schemas.openxmlformats.org/officeDocument/2006/relationships/image" Target="../media/image26.png"/><Relationship Id="rId9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6622D2D-56C5-E542-AB51-BA1687ECE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8571A85-CE14-544B-A99C-42B53EF947A8}"/>
              </a:ext>
            </a:extLst>
          </p:cNvPr>
          <p:cNvSpPr txBox="1"/>
          <p:nvPr/>
        </p:nvSpPr>
        <p:spPr>
          <a:xfrm>
            <a:off x="300002" y="6550223"/>
            <a:ext cx="1538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+mj-lt"/>
              </a:rPr>
              <a:t>TALENTEX SAS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F5199FE-10CF-42D8-BB0A-A1AB391F14BD}"/>
              </a:ext>
            </a:extLst>
          </p:cNvPr>
          <p:cNvSpPr txBox="1"/>
          <p:nvPr/>
        </p:nvSpPr>
        <p:spPr>
          <a:xfrm>
            <a:off x="3007574" y="3796364"/>
            <a:ext cx="62498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Formations 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métier 2024</a:t>
            </a:r>
            <a:endParaRPr kumimoji="0" lang="fr-FR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D717658-3974-E049-BF95-C9F5BF0E1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848" y="3555417"/>
            <a:ext cx="1155700" cy="11049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B95CBA9-B7D8-EE1E-6680-4A07E94C6C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138" y="311170"/>
            <a:ext cx="9889724" cy="268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3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rgbClr val="FFFFFF"/>
                </a:solidFill>
                <a:latin typeface="Abadi" panose="020B0604020104020204" pitchFamily="34" charset="0"/>
                <a:ea typeface="+mj-ea"/>
                <a:cs typeface="+mj-cs"/>
              </a:rPr>
              <a:t>Management de l’énergie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rgbClr val="FFFFFF"/>
                </a:solidFill>
                <a:latin typeface="Abadi" panose="020B0604020104020204" pitchFamily="34" charset="0"/>
                <a:ea typeface="+mj-ea"/>
                <a:cs typeface="+mj-cs"/>
              </a:rPr>
              <a:t>Réduction des coûts énergétiques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45795" y="4190262"/>
            <a:ext cx="6960084" cy="2505804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Apprendre à définir une démarche permanente de réduction des consommations énergétiques en s’appuyant sur la norme ISO 50001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Apprendre à associer l’ensemble des collaborateurs à cette démarche</a:t>
            </a:r>
          </a:p>
          <a:p>
            <a:pPr lvl="2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885912" y="926444"/>
            <a:ext cx="363301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Comment établir un diagnostic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Identifier des axes d’amélioration de la performance énergétique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6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Définir la stratégie énergétique</a:t>
            </a:r>
          </a:p>
          <a:p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Définir des Indicateurs de Performance Energétique</a:t>
            </a: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Définir les bonnes pratiques énergétiques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Elaborer et suivre un plan d’actions</a:t>
            </a: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73130" y="5771723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8FD04AB-359B-A348-9876-365BA80E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4EC7119-DB08-E64C-AA8A-C4048745E2CB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CB59FAB-2F22-D6DE-F3B3-E60CA2270C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14" y="2401730"/>
            <a:ext cx="749840" cy="74984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3933DC9-319F-A129-2811-54EA878E3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0812" y="2753866"/>
            <a:ext cx="584905" cy="10235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393DB5B-EF83-3380-5C90-2B14125B05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861" y="3187356"/>
            <a:ext cx="619124" cy="97138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F892432B-D2F4-3A05-4D6C-E336C4576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3462" y="2937577"/>
            <a:ext cx="728663" cy="64429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930A1FA-72BD-32AD-3FCC-00B5C3938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224" y="2685996"/>
            <a:ext cx="619125" cy="109537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A471CE1C-B086-4126-1DC0-895F939A1F20}"/>
              </a:ext>
            </a:extLst>
          </p:cNvPr>
          <p:cNvSpPr txBox="1"/>
          <p:nvPr/>
        </p:nvSpPr>
        <p:spPr>
          <a:xfrm>
            <a:off x="7651674" y="4720136"/>
            <a:ext cx="3792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</a:rPr>
              <a:t>Le module s’appuie sur la norme ISO 50001 – management de l’énergie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5C9DA8-5835-DD38-2F9C-DC8052F799E9}"/>
              </a:ext>
            </a:extLst>
          </p:cNvPr>
          <p:cNvSpPr/>
          <p:nvPr/>
        </p:nvSpPr>
        <p:spPr>
          <a:xfrm>
            <a:off x="2215277" y="2466474"/>
            <a:ext cx="3394144" cy="14437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000" dirty="0"/>
              <a:t>Sobriété </a:t>
            </a:r>
          </a:p>
          <a:p>
            <a:pPr algn="ctr"/>
            <a:r>
              <a:rPr lang="fr-FR" sz="4000" dirty="0"/>
              <a:t>énergétique</a:t>
            </a:r>
          </a:p>
        </p:txBody>
      </p:sp>
    </p:spTree>
    <p:extLst>
      <p:ext uri="{BB962C8B-B14F-4D97-AF65-F5344CB8AC3E}">
        <p14:creationId xmlns:p14="http://schemas.microsoft.com/office/powerpoint/2010/main" val="261582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rgbClr val="FFFFFF"/>
                </a:solidFill>
                <a:latin typeface="Abadi" panose="020B0604020104020204" pitchFamily="34" charset="0"/>
                <a:ea typeface="+mj-ea"/>
                <a:cs typeface="+mj-cs"/>
              </a:rPr>
              <a:t>Défendre ses prix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3600" b="1" dirty="0">
                <a:solidFill>
                  <a:srgbClr val="FFFFFF"/>
                </a:solidFill>
                <a:latin typeface="Abadi" panose="020B0604020104020204" pitchFamily="34" charset="0"/>
                <a:ea typeface="+mj-ea"/>
                <a:cs typeface="+mj-cs"/>
              </a:rPr>
              <a:t>Booster ses ventes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45795" y="4190262"/>
            <a:ext cx="6960084" cy="2505804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/>
          </a:p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Capaciter à organiser et à mener son entretien de vente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cs typeface="Segoe UI Semilight" panose="020B0402040204020203" pitchFamily="34" charset="0"/>
              </a:rPr>
              <a:t> Savoir questionner </a:t>
            </a:r>
            <a:r>
              <a:rPr lang="fr-FR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Capaciter à développer une argumentation solide: métier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 Apporter de la méthode dans le suivi des propositions jusqu’à la décision finale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>
                <a:cs typeface="Segoe UI Semilight" panose="020B0402040204020203" pitchFamily="34" charset="0"/>
              </a:rPr>
              <a:t> Donner les outils pour négocier au meilleur rapport qualité-prix</a:t>
            </a:r>
            <a:r>
              <a:rPr lang="es-CO" sz="18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fr-FR" dirty="0"/>
          </a:p>
          <a:p>
            <a:pPr lvl="2"/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802571" y="926444"/>
            <a:ext cx="371635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  <a:cs typeface="Calibri" panose="020F0502020204030204" pitchFamily="34" charset="0"/>
              </a:rPr>
              <a:t>Les 7 piliers qui supportent le mot VENDRE</a:t>
            </a:r>
          </a:p>
          <a:p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Générer de l’impact, une obligation dès les 2 premières minutes de l’entretien.</a:t>
            </a: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Comment se préparer.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Les 12 règles de la négociation.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Traiter les objections, argumenter.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Training: à chaque étape de la formation.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</a:rPr>
              <a:t>Comment améliorer sn efficacité dans la prise de rendez-vous.</a:t>
            </a:r>
            <a:r>
              <a:rPr lang="es-CO" sz="1600" dirty="0"/>
              <a:t>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73130" y="5771723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Sur mesure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8FD04AB-359B-A348-9876-365BA80E1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4EC7119-DB08-E64C-AA8A-C4048745E2CB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A35ACD1E-43A1-AF0E-EC90-72D9654A0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63" y="2466975"/>
            <a:ext cx="1680637" cy="1294917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DF42439C-8029-273F-2D4C-D512DD92A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5149" y="2383838"/>
            <a:ext cx="1907378" cy="1390940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7C181083-80C2-70E9-B94E-99985A8944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31" y="2454318"/>
            <a:ext cx="1907378" cy="1307574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3867EDC-3584-45AF-1BE0-6C38CF4F033D}"/>
              </a:ext>
            </a:extLst>
          </p:cNvPr>
          <p:cNvSpPr/>
          <p:nvPr/>
        </p:nvSpPr>
        <p:spPr>
          <a:xfrm>
            <a:off x="424763" y="2409207"/>
            <a:ext cx="6657962" cy="139094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015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93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algn="ctr" fontAlgn="base">
              <a:spcBef>
                <a:spcPts val="2575"/>
              </a:spcBef>
              <a:spcAft>
                <a:spcPts val="1655"/>
              </a:spcAft>
              <a:tabLst>
                <a:tab pos="5671185" algn="l"/>
              </a:tabLst>
            </a:pPr>
            <a:r>
              <a:rPr lang="fr-FR" sz="44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Manager sa production en blanchisserie</a:t>
            </a:r>
            <a:endParaRPr lang="fr-FR" sz="4400" dirty="0">
              <a:solidFill>
                <a:schemeClr val="bg1"/>
              </a:solidFill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4781505"/>
            <a:ext cx="6960084" cy="1754761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Piloter la production en s’appuyant sur des outils  éprouvés</a:t>
            </a:r>
          </a:p>
          <a:p>
            <a:pPr lvl="1"/>
            <a:r>
              <a:rPr lang="fr-FR" dirty="0"/>
              <a:t>Management moderne des équipes</a:t>
            </a:r>
          </a:p>
          <a:p>
            <a:pPr lvl="1"/>
            <a:r>
              <a:rPr lang="fr-FR" dirty="0"/>
              <a:t>Penser amélioration continue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712468" y="1303866"/>
            <a:ext cx="380205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§"/>
              <a:defRPr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Piloter la production 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Suivre la productivité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Définir son plan de charge</a:t>
            </a:r>
            <a:endParaRPr lang="fr-FR" sz="1500" b="1" dirty="0">
              <a:solidFill>
                <a:schemeClr val="bg1"/>
              </a:solidFill>
              <a:ea typeface="PMingLiU" panose="02020500000000000000" pitchFamily="18" charset="-120"/>
            </a:endParaRPr>
          </a:p>
          <a:p>
            <a:pPr marL="285750" lvl="0" indent="-285750">
              <a:buFont typeface="Wingdings" pitchFamily="2" charset="2"/>
              <a:buChar char="§"/>
              <a:defRPr/>
            </a:pPr>
            <a:endParaRPr lang="fr-FR" sz="1500" b="1" dirty="0">
              <a:solidFill>
                <a:schemeClr val="bg1"/>
              </a:solidFill>
              <a:ea typeface="PMingLiU" panose="02020500000000000000" pitchFamily="18" charset="-120"/>
            </a:endParaRPr>
          </a:p>
          <a:p>
            <a:pPr marL="285750" lvl="0" indent="-285750">
              <a:buFont typeface="Wingdings" pitchFamily="2" charset="2"/>
              <a:buChar char="§"/>
              <a:defRPr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Manager la production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Faire les plannings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Gérer et animer les équipes</a:t>
            </a:r>
          </a:p>
          <a:p>
            <a:pPr marL="285750" lvl="0" indent="-285750">
              <a:buFont typeface="Wingdings" pitchFamily="2" charset="2"/>
              <a:buChar char="§"/>
              <a:defRPr/>
            </a:pPr>
            <a:endParaRPr lang="fr-FR" sz="1500" b="1" dirty="0">
              <a:solidFill>
                <a:schemeClr val="bg1"/>
              </a:solidFill>
              <a:ea typeface="PMingLiU" panose="02020500000000000000" pitchFamily="18" charset="-120"/>
            </a:endParaRPr>
          </a:p>
          <a:p>
            <a:pPr marL="285750" lvl="0" indent="-285750">
              <a:buFont typeface="Wingdings" pitchFamily="2" charset="2"/>
              <a:buChar char="§"/>
              <a:defRPr/>
            </a:pPr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Améliorer son process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Les routines de production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Le management visuel</a:t>
            </a:r>
          </a:p>
          <a:p>
            <a:pPr lvl="1" indent="350838"/>
            <a:r>
              <a:rPr lang="fr-FR" sz="1500" dirty="0">
                <a:solidFill>
                  <a:schemeClr val="bg1"/>
                </a:solidFill>
                <a:ea typeface="PMingLiU" panose="02020500000000000000" pitchFamily="18" charset="-120"/>
              </a:rPr>
              <a:t>Créer des tableaux de bord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D99808-0AE3-0741-942A-495C92953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006CD39-658F-A248-9C6E-C4AF01802D3D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C8D26A4B-4CD8-F84A-BB54-FB6F4ADAA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474690" y="2285999"/>
            <a:ext cx="4448498" cy="2436911"/>
          </a:xfrm>
        </p:spPr>
      </p:pic>
    </p:spTree>
    <p:extLst>
      <p:ext uri="{BB962C8B-B14F-4D97-AF65-F5344CB8AC3E}">
        <p14:creationId xmlns:p14="http://schemas.microsoft.com/office/powerpoint/2010/main" val="2207548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>
            <a:extLst>
              <a:ext uri="{FF2B5EF4-FFF2-40B4-BE49-F238E27FC236}">
                <a16:creationId xmlns:a16="http://schemas.microsoft.com/office/drawing/2014/main" id="{5A81E7AE-8E74-E8FC-8937-988ECD8F0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4400" b="1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3200" b="1">
                <a:solidFill>
                  <a:srgbClr val="FFFFFF"/>
                </a:solidFill>
                <a:cs typeface="Times New Roman" panose="02020603050405020304" pitchFamily="18" charset="0"/>
              </a:rPr>
              <a:t>Prévention des risques professionnels en blanchisserie</a:t>
            </a: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74A57A7D-A0C3-61F7-80C0-95DC70599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322263"/>
            <a:ext cx="4306887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6A86DAE-15BF-3E7F-30D5-FAC4C46CE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263" y="4781550"/>
            <a:ext cx="6959600" cy="1754188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 algn="ctr">
              <a:lnSpc>
                <a:spcPct val="100000"/>
              </a:lnSpc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Mettre en place une démarche de prévention des risques professionnels par le </a:t>
            </a:r>
            <a:r>
              <a:rPr lang="fr-FR" altLang="fr-FR" sz="1600" b="1">
                <a:solidFill>
                  <a:srgbClr val="FFFFFF"/>
                </a:solidFill>
                <a:latin typeface="Calibri" panose="020F0502020204030204" pitchFamily="34" charset="0"/>
              </a:rPr>
              <a:t>Document Unique d’Évaluation des Risques Professionnels (DUERP) </a:t>
            </a: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pour la réduction des accidents de travail et des maladies professionnelles, l'amélioration des conditions de travail pour la diminution des la pénibilité au travail en blanchisserie. 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07C3D6E-CB32-9427-D6A8-38C4B7A7D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0AE4DF32-1C78-D239-D312-7E8315B7A8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2700" y="431800"/>
            <a:ext cx="4022725" cy="601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>
                <a:solidFill>
                  <a:srgbClr val="FFFFFF"/>
                </a:solidFill>
                <a:latin typeface="Calibri" panose="020F0502020204030204" pitchFamily="34" charset="0"/>
              </a:rPr>
              <a:t>Méthodologie d'analyse des risques professionnels: afin d'établir et assurer la mise à jour du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DUERP ( Document Unique, d’Évaluation des Risques professionnels).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marL="215900" indent="-214313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C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adre législatif et réglementaire en Hygiène et Sécurité du travai</a:t>
            </a:r>
            <a:r>
              <a:rPr lang="fr-FR" altLang="fr-FR" sz="1300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l </a:t>
            </a:r>
            <a:r>
              <a:rPr lang="fr-FR" altLang="fr-FR" sz="1300">
                <a:solidFill>
                  <a:srgbClr val="FFFFFF"/>
                </a:solidFill>
                <a:latin typeface="Calibri" panose="020F0502020204030204" pitchFamily="34" charset="0"/>
              </a:rPr>
              <a:t>pour définir une stratégie de mise en conformité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15900" indent="-214313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Mesures de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Prévention/Protection des dangers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: substances chimiques, énergie électrique,manutention manuelle, circulation, machines et équipements de travail, travail en hauteur, travail sur écrans de visualisation...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15900" indent="-214313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Mesures de prévention des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risques de « coactivité » avec des entreprises extérieures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: plan de prévention.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15900" indent="-214313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Méthodologies d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'analyse des accidents du travail et de résolution de problèmes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pour déterminer les mesures de prévention/protection en sécurité du travail.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15900" indent="-214313">
              <a:lnSpc>
                <a:spcPct val="100000"/>
              </a:lnSpc>
              <a:buSzPct val="128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Les paramètres du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facteur humain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pour la réduction de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l'accidentologie du travail </a:t>
            </a:r>
            <a:r>
              <a:rPr lang="fr-FR" altLang="fr-FR" sz="1300" b="1">
                <a:solidFill>
                  <a:srgbClr val="FFFFFF"/>
                </a:solidFill>
                <a:latin typeface="Calibri" panose="020F0502020204030204" pitchFamily="34" charset="0"/>
              </a:rPr>
              <a:t>: diagnostic des comportements sécurité, analyse des causes des erreurs, fautes en sécurité du travail.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3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2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9EEEEC86-FB63-89A0-160D-3A1464DB8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6119813"/>
            <a:ext cx="2479675" cy="415925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4103" name="Picture 7">
            <a:extLst>
              <a:ext uri="{FF2B5EF4-FFF2-40B4-BE49-F238E27FC236}">
                <a16:creationId xmlns:a16="http://schemas.microsoft.com/office/drawing/2014/main" id="{A3315D97-AE13-7310-BF14-A64958848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7E6D6899-2DB3-F0E5-B5A2-0B4B3B1B5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4105" name="Picture 9">
            <a:extLst>
              <a:ext uri="{FF2B5EF4-FFF2-40B4-BE49-F238E27FC236}">
                <a16:creationId xmlns:a16="http://schemas.microsoft.com/office/drawing/2014/main" id="{27D8AD56-651F-D821-D7A7-E45E78C1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19363"/>
            <a:ext cx="2879725" cy="205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41313910-E23A-B041-4ACF-D2F0B0D59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2490788"/>
            <a:ext cx="2736850" cy="211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id="{5F9E4498-3F3C-499E-DFDB-830A42D5AB3B}"/>
              </a:ext>
            </a:extLst>
          </p:cNvPr>
          <p:cNvGrpSpPr>
            <a:grpSpLocks/>
          </p:cNvGrpSpPr>
          <p:nvPr/>
        </p:nvGrpSpPr>
        <p:grpSpPr bwMode="auto">
          <a:xfrm>
            <a:off x="4392613" y="2714625"/>
            <a:ext cx="2876550" cy="2179638"/>
            <a:chOff x="2767" y="1710"/>
            <a:chExt cx="1812" cy="1373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id="{1C92472D-C90E-4B4E-000E-74F8B904C2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" y="1847"/>
              <a:ext cx="690" cy="1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id="{58E1A2D6-1F7D-0343-1FA4-206FFCE1E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9" y="1710"/>
              <a:ext cx="733" cy="13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F824D42F-2FBE-EAF3-75CD-DAEDAD3B3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7" y="1710"/>
              <a:ext cx="586" cy="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5" name="Picture 5">
              <a:extLst>
                <a:ext uri="{FF2B5EF4-FFF2-40B4-BE49-F238E27FC236}">
                  <a16:creationId xmlns:a16="http://schemas.microsoft.com/office/drawing/2014/main" id="{C1E66FB8-041A-BCE0-C4DD-7F448097B1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1710"/>
              <a:ext cx="585" cy="1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6" name="Rectangle 6">
            <a:extLst>
              <a:ext uri="{FF2B5EF4-FFF2-40B4-BE49-F238E27FC236}">
                <a16:creationId xmlns:a16="http://schemas.microsoft.com/office/drawing/2014/main" id="{B1BE4CF8-F506-B94D-50DA-D3B51C791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2775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marL="457200" algn="ctr" hangingPunct="1">
              <a:lnSpc>
                <a:spcPct val="100000"/>
              </a:lnSpc>
              <a:spcBef>
                <a:spcPts val="2575"/>
              </a:spcBef>
              <a:spcAft>
                <a:spcPts val="1663"/>
              </a:spcAft>
            </a:pPr>
            <a:r>
              <a:rPr lang="fr-FR" altLang="fr-FR" sz="4400" b="1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400" b="1">
                <a:solidFill>
                  <a:srgbClr val="FFFFFF"/>
                </a:solidFill>
                <a:cs typeface="Times New Roman" panose="02020603050405020304" pitchFamily="18" charset="0"/>
              </a:rPr>
              <a:t>Prévention des risques liés aux activités physiques en blanchisserie :</a:t>
            </a:r>
          </a:p>
          <a:p>
            <a:pPr marL="457200" algn="ctr" hangingPunct="1">
              <a:lnSpc>
                <a:spcPct val="100000"/>
              </a:lnSpc>
              <a:spcBef>
                <a:spcPts val="2575"/>
              </a:spcBef>
              <a:spcAft>
                <a:spcPts val="1663"/>
              </a:spcAft>
            </a:pPr>
            <a:r>
              <a:rPr lang="fr-FR" altLang="fr-FR" sz="2400" b="1">
                <a:solidFill>
                  <a:srgbClr val="FFFFFF"/>
                </a:solidFill>
                <a:cs typeface="Times New Roman" panose="02020603050405020304" pitchFamily="18" charset="0"/>
              </a:rPr>
              <a:t>Ergonomie</a:t>
            </a:r>
            <a:r>
              <a:rPr lang="fr-FR" altLang="fr-FR" sz="2400">
                <a:solidFill>
                  <a:srgbClr val="FFFFFF"/>
                </a:solidFill>
                <a:cs typeface="Times New Roman" panose="02020603050405020304" pitchFamily="18" charset="0"/>
              </a:rPr>
              <a:t> de conception et de correction en blanchisserie</a:t>
            </a: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6F10D060-B431-42F6-258A-7ECB3EA66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38138"/>
            <a:ext cx="4306888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E98B54C3-2CD6-EE9D-F594-6814BBBD6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363" y="4797425"/>
            <a:ext cx="6959600" cy="1754188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fr-FR" altLang="fr-FR" sz="2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Savoir évaluer  , mesurer et déterminer des actions d'amélioration des risques liés aux activités physique par une démarche ergonomique: manutention de charges, activités manuelles aux postes du travail, pour la réduction des TMS.</a:t>
            </a:r>
          </a:p>
          <a:p>
            <a:pPr algn="ctr" hangingPunct="1">
              <a:lnSpc>
                <a:spcPct val="100000"/>
              </a:lnSpc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D25261E6-4A05-A377-826E-57C826C00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0" name="Rectangle 10">
            <a:extLst>
              <a:ext uri="{FF2B5EF4-FFF2-40B4-BE49-F238E27FC236}">
                <a16:creationId xmlns:a16="http://schemas.microsoft.com/office/drawing/2014/main" id="{B4D6D9EA-7E25-4835-EF1F-34C9A6E5D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5575" y="361950"/>
            <a:ext cx="4176713" cy="620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85750" indent="-2841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Ergonomie des activités et postes de travail  :</a:t>
            </a:r>
          </a:p>
          <a:p>
            <a:pPr hangingPunct="1">
              <a:lnSpc>
                <a:spcPct val="100000"/>
              </a:lnSpc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SzPct val="93000"/>
              <a:buFont typeface="Times New Roman" panose="02020603050405020304" pitchFamily="18" charset="0"/>
              <a:buBlip>
                <a:blip r:embed="rId7"/>
              </a:buBlip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Dimensionnel des postes de travail, charges </a:t>
            </a: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physiques, ambiances physiques au travail, organisation et rythme de travail.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SzPct val="93000"/>
              <a:buFont typeface="Times New Roman" panose="02020603050405020304" pitchFamily="18" charset="0"/>
              <a:buBlip>
                <a:blip r:embed="rId7"/>
              </a:buBlip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Les TMS en blanchisserie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93000"/>
              <a:buFont typeface="Times New Roman" panose="02020603050405020304" pitchFamily="18" charset="0"/>
              <a:buBlip>
                <a:blip r:embed="rId7"/>
              </a:buBlip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Outils d'évaluation ergonomique opérationnelle des activités physiques et mesures de correction.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SzPct val="93000"/>
              <a:buFont typeface="Times New Roman" panose="02020603050405020304" pitchFamily="18" charset="0"/>
              <a:buBlip>
                <a:blip r:embed="rId7"/>
              </a:buBlip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Ergonomie de conception dans le cadre de projets de processus de travail.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SzPct val="93000"/>
              <a:buFont typeface="Times New Roman" panose="02020603050405020304" pitchFamily="18" charset="0"/>
              <a:buBlip>
                <a:blip r:embed="rId7"/>
              </a:buBlip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Exemples concrets d'amélioration de postes de travail.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5131" name="Rectangle 11">
            <a:extLst>
              <a:ext uri="{FF2B5EF4-FFF2-40B4-BE49-F238E27FC236}">
                <a16:creationId xmlns:a16="http://schemas.microsoft.com/office/drawing/2014/main" id="{58DDB1BF-A3B5-EC80-7D65-8161C8F28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5832475"/>
            <a:ext cx="2479675" cy="668338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75D7A996-8A57-A23E-5C2E-F86599AB14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33" name="Rectangle 13">
            <a:extLst>
              <a:ext uri="{FF2B5EF4-FFF2-40B4-BE49-F238E27FC236}">
                <a16:creationId xmlns:a16="http://schemas.microsoft.com/office/drawing/2014/main" id="{2BA38DF2-7B76-5A0C-4D58-3EA9FD5A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D24ED08F-8057-E177-44D6-656A5E6E3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447925"/>
            <a:ext cx="3455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5" name="Picture 15">
            <a:extLst>
              <a:ext uri="{FF2B5EF4-FFF2-40B4-BE49-F238E27FC236}">
                <a16:creationId xmlns:a16="http://schemas.microsoft.com/office/drawing/2014/main" id="{8F02BAFB-93D8-5763-37C7-90EA13317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600450"/>
            <a:ext cx="3455988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1E6A505-5DB4-7C7B-86B9-740C25EC2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4400" b="1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fr-FR" altLang="fr-FR" sz="2800" b="1">
                <a:solidFill>
                  <a:srgbClr val="FFFFFF"/>
                </a:solidFill>
                <a:cs typeface="Times New Roman" panose="02020603050405020304" pitchFamily="18" charset="0"/>
              </a:rPr>
              <a:t>Prévention des Risques Psychosociaux (R.P.S.) en blanchisserie</a:t>
            </a: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067B5E34-62D5-8C10-0EDF-3B20FBA60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265113"/>
            <a:ext cx="4306887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1F2271-C484-D0B5-86D4-8A361848E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" y="4899025"/>
            <a:ext cx="6959600" cy="1754188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endParaRPr lang="fr-FR" altLang="fr-FR" sz="24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 algn="ctr">
              <a:lnSpc>
                <a:spcPct val="100000"/>
              </a:lnSpc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Savoir engager une démarche d'évaluation et de détermination d'actions de protection, prévention des Risques Psychosociaux en entreprise</a:t>
            </a:r>
          </a:p>
          <a:p>
            <a:pPr algn="ctr" hangingPunct="1">
              <a:lnSpc>
                <a:spcPct val="100000"/>
              </a:lnSpc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 hangingPunct="1">
              <a:lnSpc>
                <a:spcPct val="100000"/>
              </a:lnSpc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47DED5E8-7297-79DD-66E7-B192D56BC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Rectangle 5">
            <a:extLst>
              <a:ext uri="{FF2B5EF4-FFF2-40B4-BE49-F238E27FC236}">
                <a16:creationId xmlns:a16="http://schemas.microsoft.com/office/drawing/2014/main" id="{5B3DD8AF-7824-211D-A38F-0B2FAE932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647700"/>
            <a:ext cx="4176713" cy="550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Démarche d'évaluation des </a:t>
            </a: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</a:rPr>
              <a:t>Risques Psychosociaux Sociaux (RPS) : les 6 Facteurs de RPS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Les actions de maîtrise des </a:t>
            </a: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</a:rPr>
              <a:t>Risques Psychosociaux Sociaux (RPS)  </a:t>
            </a: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: les 3 niveaux de prévention opérationnelle des RPS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  <a:ea typeface="PMingLiU" panose="02020500000000000000" pitchFamily="18" charset="-120"/>
              </a:rPr>
              <a:t>Intégrer les risques psycho-sociaux dans le Document Unique des Risques Professionnels </a:t>
            </a: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</a:rPr>
              <a:t>(DUERP)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Les indicateurs opérationnels de surveillance et de suivi des RPS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262B0E46-2CAA-64F6-9641-767E8DE82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5603875"/>
            <a:ext cx="2479675" cy="668338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6151" name="Picture 7">
            <a:extLst>
              <a:ext uri="{FF2B5EF4-FFF2-40B4-BE49-F238E27FC236}">
                <a16:creationId xmlns:a16="http://schemas.microsoft.com/office/drawing/2014/main" id="{B5E8F981-9EED-7428-AEB2-5D33D52B0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2" name="Rectangle 8">
            <a:extLst>
              <a:ext uri="{FF2B5EF4-FFF2-40B4-BE49-F238E27FC236}">
                <a16:creationId xmlns:a16="http://schemas.microsoft.com/office/drawing/2014/main" id="{9B10DC25-9081-F2A1-4D20-C419FB310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6153" name="Picture 9">
            <a:extLst>
              <a:ext uri="{FF2B5EF4-FFF2-40B4-BE49-F238E27FC236}">
                <a16:creationId xmlns:a16="http://schemas.microsoft.com/office/drawing/2014/main" id="{3FCBF161-DB35-265A-023A-96A3B8D9E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25" y="2376488"/>
            <a:ext cx="32178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>
            <a:extLst>
              <a:ext uri="{FF2B5EF4-FFF2-40B4-BE49-F238E27FC236}">
                <a16:creationId xmlns:a16="http://schemas.microsoft.com/office/drawing/2014/main" id="{1E41B586-4E5B-9DC0-CECC-4A69D583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2600" b="1">
                <a:solidFill>
                  <a:srgbClr val="FFFFFF"/>
                </a:solidFill>
              </a:rPr>
              <a:t>Système de management Santé Sécurité du travail en blanchisserie</a:t>
            </a: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4A70CA2C-A446-2510-3C8B-E138304D6E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38138"/>
            <a:ext cx="4306888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2AD51A0A-E846-36CD-64E1-7C1E326E3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245100"/>
            <a:ext cx="6959600" cy="1439863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 algn="ctr" hangingPunct="1">
              <a:lnSpc>
                <a:spcPct val="100000"/>
              </a:lnSpc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Pouvoir engager la mise en place un système de management Santé Sécurité du travail (SST) certifiant (ISO 45001) en blanchisserie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848F843D-0C8C-C064-E16F-E8C7C2D26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1C05F3B8-B008-8594-DB75-711ACA7685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61950"/>
            <a:ext cx="4176712" cy="659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Système de management Santé Sécurité du Travail </a:t>
            </a:r>
          </a:p>
          <a:p>
            <a:pPr algn="ctr">
              <a:lnSpc>
                <a:spcPct val="100000"/>
              </a:lnSpc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</a:rPr>
              <a:t>ISO 45001</a:t>
            </a:r>
          </a:p>
          <a:p>
            <a:pPr algn="ctr">
              <a:lnSpc>
                <a:spcPct val="100000"/>
              </a:lnSpc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Le cycle d'amélioration continue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Politique de santé sécurité du travail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Détermination des dangers et analyse des risques et opportunités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La planification des actions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Mise en œuvre et fonctionnement du système  : procédures, consignes, formations, surveillance...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Vérification et actions correctives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6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04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</a:rPr>
              <a:t>Revue de Direction  </a:t>
            </a: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 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B61F9050-65D1-0323-3862-F184CD4A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5832475"/>
            <a:ext cx="2479675" cy="668338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7175" name="Picture 7">
            <a:extLst>
              <a:ext uri="{FF2B5EF4-FFF2-40B4-BE49-F238E27FC236}">
                <a16:creationId xmlns:a16="http://schemas.microsoft.com/office/drawing/2014/main" id="{E753DF5F-F02E-B9BE-6850-63BFFCC8C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Rectangle 8">
            <a:extLst>
              <a:ext uri="{FF2B5EF4-FFF2-40B4-BE49-F238E27FC236}">
                <a16:creationId xmlns:a16="http://schemas.microsoft.com/office/drawing/2014/main" id="{A8994244-BB3A-348C-0095-763708DB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7177" name="Picture 9">
            <a:extLst>
              <a:ext uri="{FF2B5EF4-FFF2-40B4-BE49-F238E27FC236}">
                <a16:creationId xmlns:a16="http://schemas.microsoft.com/office/drawing/2014/main" id="{2B9066E0-AD5E-B3CA-0666-260D28058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7925"/>
            <a:ext cx="5327650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91E57CA4-BE35-1369-6D55-BE02B28EE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2600" b="1">
                <a:solidFill>
                  <a:srgbClr val="FFFFFF"/>
                </a:solidFill>
              </a:rPr>
              <a:t>Système de management environnemental en blanchisserie</a:t>
            </a: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C234A082-CB07-7BDF-10BB-EB3F0CC94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38138"/>
            <a:ext cx="4306888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4E296EE-1563-6182-3832-56E82A09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245100"/>
            <a:ext cx="6959600" cy="1439863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>
              <a:lnSpc>
                <a:spcPct val="100000"/>
              </a:lnSpc>
            </a:pPr>
            <a:r>
              <a:rPr lang="fr-FR" altLang="fr-FR" sz="2000">
                <a:solidFill>
                  <a:srgbClr val="FFFFFF"/>
                </a:solidFill>
                <a:latin typeface="Calibri" panose="020F0502020204030204" pitchFamily="34" charset="0"/>
              </a:rPr>
              <a:t>Pouvoir engager la mise en place un système de management de l'environnement (SME) certifiant (ISO 14001) en blanchisserie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E5B06CE0-DAFD-1928-CFF6-6DC4B2DA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5">
            <a:extLst>
              <a:ext uri="{FF2B5EF4-FFF2-40B4-BE49-F238E27FC236}">
                <a16:creationId xmlns:a16="http://schemas.microsoft.com/office/drawing/2014/main" id="{6E399B5C-B94D-D6A8-7FA0-281211A80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361950"/>
            <a:ext cx="4176712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Système de management Environnemental </a:t>
            </a:r>
          </a:p>
          <a:p>
            <a:pPr algn="ctr">
              <a:lnSpc>
                <a:spcPct val="100000"/>
              </a:lnSpc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</a:rPr>
              <a:t> ISO 14001</a:t>
            </a:r>
          </a:p>
          <a:p>
            <a:pPr algn="ctr">
              <a:lnSpc>
                <a:spcPct val="100000"/>
              </a:lnSpc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Le cycle d'amélioration continue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Politique environnementale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Détermination  des aspects et impacts environnementaux en blanchisserie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Obligations de conformité réglementaire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La planification des actions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Mise en œuvre et fonctionnement du système: procédures, consignes, formations, surveillance...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Vérification et actions correctives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buSzPct val="111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1500">
                <a:solidFill>
                  <a:srgbClr val="FFFFFF"/>
                </a:solidFill>
                <a:latin typeface="Calibri" panose="020F0502020204030204" pitchFamily="34" charset="0"/>
              </a:rPr>
              <a:t>Revue de Direction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 b="1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85750" indent="-284163" hangingPunct="1">
              <a:lnSpc>
                <a:spcPct val="100000"/>
              </a:lnSpc>
              <a:buClr>
                <a:srgbClr val="FFFFFF"/>
              </a:buClr>
              <a:buSzPct val="45000"/>
              <a:buFont typeface="Wingdings" panose="05000000000000000000" pitchFamily="2" charset="2"/>
              <a:buNone/>
            </a:pPr>
            <a:r>
              <a:rPr lang="fr-FR" altLang="fr-FR" sz="1600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  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C642E60E-F10A-D4D1-7394-B12A8E1CB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4538" y="5832475"/>
            <a:ext cx="2479675" cy="668338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6A6DA1C3-4FFD-7439-5B69-7EBBB0CA2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Rectangle 8">
            <a:extLst>
              <a:ext uri="{FF2B5EF4-FFF2-40B4-BE49-F238E27FC236}">
                <a16:creationId xmlns:a16="http://schemas.microsoft.com/office/drawing/2014/main" id="{0CB43F8D-2F27-7811-1C3B-4074D0A0C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30A76543-DA41-C6BC-316E-F90DB1F62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2319338"/>
            <a:ext cx="4487862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666EC4C8-CAF1-20EE-41BE-B4BA5B324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3743325"/>
            <a:ext cx="26797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3E78B6AD-975E-A130-B85D-CC3833F06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2319338"/>
            <a:ext cx="2663825" cy="14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8131F7BD-4620-DF49-27F4-C324ED6EE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322263"/>
            <a:ext cx="7064375" cy="1963737"/>
          </a:xfrm>
          <a:prstGeom prst="rect">
            <a:avLst/>
          </a:prstGeom>
          <a:solidFill>
            <a:srgbClr val="282B5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fr-FR" altLang="fr-FR" sz="2600" b="1">
                <a:solidFill>
                  <a:srgbClr val="FFFFFF"/>
                </a:solidFill>
              </a:rPr>
              <a:t>Sûreté et protection de l'exploitation en blanchisserie</a:t>
            </a:r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3545986-13B6-21A0-B25C-4CD7CBCF2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675" y="338138"/>
            <a:ext cx="4306888" cy="6215062"/>
          </a:xfrm>
          <a:prstGeom prst="rect">
            <a:avLst/>
          </a:prstGeom>
          <a:solidFill>
            <a:srgbClr val="595959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613A62C-3530-1B4F-FA0B-00CC0A45C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0" y="5245100"/>
            <a:ext cx="6959600" cy="1439863"/>
          </a:xfrm>
          <a:prstGeom prst="rect">
            <a:avLst/>
          </a:prstGeom>
          <a:solidFill>
            <a:srgbClr val="739B62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sz="2400" b="1">
                <a:solidFill>
                  <a:srgbClr val="FFFFFF"/>
                </a:solidFill>
                <a:latin typeface="Calibri" panose="020F0502020204030204" pitchFamily="34" charset="0"/>
              </a:rPr>
              <a:t>Objectifs de la formation et compétences visées</a:t>
            </a:r>
          </a:p>
          <a:p>
            <a:pPr algn="ctr">
              <a:lnSpc>
                <a:spcPct val="100000"/>
              </a:lnSpc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Pouvoir mener un diagnostic de </a:t>
            </a:r>
            <a:r>
              <a:rPr lang="fr-FR" altLang="fr-FR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vulnérabilité/sûreté </a:t>
            </a: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d'une organisation.</a:t>
            </a:r>
          </a:p>
          <a:p>
            <a:pPr algn="ctr">
              <a:lnSpc>
                <a:spcPct val="100000"/>
              </a:lnSpc>
            </a:pP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Savoir définir les mesures de </a:t>
            </a:r>
            <a:r>
              <a:rPr lang="fr-FR" altLang="fr-FR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Prévention/Protection </a:t>
            </a:r>
            <a:r>
              <a:rPr lang="fr-FR" altLang="fr-FR">
                <a:solidFill>
                  <a:srgbClr val="FFFFFF"/>
                </a:solidFill>
                <a:latin typeface="Calibri" panose="020F0502020204030204" pitchFamily="34" charset="0"/>
              </a:rPr>
              <a:t>des biens : sûreté physique, systèmes de protection incendie, sécurisation des infrastructures immobilières...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7971049B-2F01-1DC3-4468-CDA3628E2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3013"/>
            <a:ext cx="5222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5">
            <a:extLst>
              <a:ext uri="{FF2B5EF4-FFF2-40B4-BE49-F238E27FC236}">
                <a16:creationId xmlns:a16="http://schemas.microsoft.com/office/drawing/2014/main" id="{0D041AB4-81CD-8DAA-686D-AA07789A5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4138" y="1738313"/>
            <a:ext cx="4176712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 marL="215900" indent="-21590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Les principes de sûreté d'un site industriel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Prévention/protection incendie en blanchisserie</a:t>
            </a:r>
          </a:p>
          <a:p>
            <a:pPr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>
              <a:lnSpc>
                <a:spcPct val="100000"/>
              </a:lnSpc>
              <a:buSzPct val="83000"/>
              <a:buFont typeface="Times New Roman" panose="02020603050405020304" pitchFamily="18" charset="0"/>
              <a:buBlip>
                <a:blip r:embed="rId4"/>
              </a:buBlip>
            </a:pPr>
            <a:r>
              <a:rPr lang="fr-FR" altLang="fr-FR" sz="2000" b="1">
                <a:solidFill>
                  <a:srgbClr val="FFFFFF"/>
                </a:solidFill>
                <a:latin typeface="Calibri" panose="020F0502020204030204" pitchFamily="34" charset="0"/>
                <a:cs typeface="Corbel;Bold" charset="0"/>
              </a:rPr>
              <a:t>La maîtrise des sinistres liés aux aléas climatiques extrêmes, mesures de prévention, protection et intervention</a:t>
            </a: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 b="1">
              <a:solidFill>
                <a:srgbClr val="FFFFFF"/>
              </a:solidFill>
              <a:latin typeface="Calibri" panose="020F0502020204030204" pitchFamily="34" charset="0"/>
              <a:cs typeface="Corbel;Bold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2000">
              <a:solidFill>
                <a:srgbClr val="FFFFFF"/>
              </a:solidFill>
              <a:latin typeface="Calibri" panose="020F0502020204030204" pitchFamily="34" charset="0"/>
              <a:ea typeface="PMingLiU" panose="02020500000000000000" pitchFamily="18" charset="-120"/>
            </a:endParaRPr>
          </a:p>
          <a:p>
            <a:pPr hangingPunct="1">
              <a:lnSpc>
                <a:spcPct val="100000"/>
              </a:lnSpc>
              <a:buClrTx/>
              <a:buSzTx/>
              <a:buFontTx/>
              <a:buNone/>
            </a:pPr>
            <a:endParaRPr lang="fr-FR" altLang="fr-FR" sz="1500">
              <a:latin typeface="Calibri" panose="020F0502020204030204" pitchFamily="34" charset="0"/>
              <a:ea typeface="PMingLiU" panose="02020500000000000000" pitchFamily="18" charset="-120"/>
            </a:endParaRP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84D7CE48-C442-73F8-7D0C-BCD70998B9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67738" y="5688013"/>
            <a:ext cx="2479675" cy="668337"/>
          </a:xfrm>
          <a:prstGeom prst="rect">
            <a:avLst/>
          </a:prstGeom>
          <a:solidFill>
            <a:srgbClr val="002060"/>
          </a:solidFill>
          <a:ln w="12600" cap="flat">
            <a:solidFill>
              <a:srgbClr val="6C6A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fr-FR" altLang="fr-FR" b="1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5F61895B-BE66-901C-D5FD-16BB82AE9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20638"/>
            <a:ext cx="317500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4" name="Rectangle 8">
            <a:extLst>
              <a:ext uri="{FF2B5EF4-FFF2-40B4-BE49-F238E27FC236}">
                <a16:creationId xmlns:a16="http://schemas.microsoft.com/office/drawing/2014/main" id="{ACB775AD-0A70-8B57-999B-794BB38F7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4450"/>
            <a:ext cx="1387475" cy="27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fr-FR" altLang="fr-FR" sz="1200">
                <a:latin typeface="Calibri" panose="020F0502020204030204" pitchFamily="34" charset="0"/>
              </a:rPr>
              <a:t>Académie</a:t>
            </a:r>
          </a:p>
        </p:txBody>
      </p:sp>
      <p:pic>
        <p:nvPicPr>
          <p:cNvPr id="9225" name="Picture 9">
            <a:extLst>
              <a:ext uri="{FF2B5EF4-FFF2-40B4-BE49-F238E27FC236}">
                <a16:creationId xmlns:a16="http://schemas.microsoft.com/office/drawing/2014/main" id="{C67936A0-25E1-2532-BD78-451B3795E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3455988"/>
            <a:ext cx="384968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8E0A29DF-D807-6006-45B0-AB934B1DD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2376488"/>
            <a:ext cx="3311525" cy="165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7" name="Picture 11">
            <a:extLst>
              <a:ext uri="{FF2B5EF4-FFF2-40B4-BE49-F238E27FC236}">
                <a16:creationId xmlns:a16="http://schemas.microsoft.com/office/drawing/2014/main" id="{81633757-2135-43E8-DB06-6B50D41B6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2376488"/>
            <a:ext cx="340042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8" name="Picture 12">
            <a:extLst>
              <a:ext uri="{FF2B5EF4-FFF2-40B4-BE49-F238E27FC236}">
                <a16:creationId xmlns:a16="http://schemas.microsoft.com/office/drawing/2014/main" id="{7E94EB93-4B5F-8A8B-FF76-D2322B57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3671888"/>
            <a:ext cx="3311525" cy="143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9" name="Picture 13">
            <a:extLst>
              <a:ext uri="{FF2B5EF4-FFF2-40B4-BE49-F238E27FC236}">
                <a16:creationId xmlns:a16="http://schemas.microsoft.com/office/drawing/2014/main" id="{9A8E910B-5B3C-7A11-9320-829BF9A0F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3887788"/>
            <a:ext cx="209391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8415E6D2-BC8E-49BD-831C-4C75A47CB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65" y="62422"/>
            <a:ext cx="12064270" cy="6813485"/>
          </a:xfrm>
          <a:prstGeom prst="rect">
            <a:avLst/>
          </a:prstGeom>
          <a:solidFill>
            <a:srgbClr val="0C343E"/>
          </a:solidFill>
          <a:effectLst>
            <a:outerShdw blurRad="50800" dist="50800" dir="5400000" algn="ctr" rotWithShape="0">
              <a:schemeClr val="tx2"/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D11A8CB-9ADE-EB4E-B091-F41FF0FB351F}"/>
              </a:ext>
            </a:extLst>
          </p:cNvPr>
          <p:cNvSpPr/>
          <p:nvPr/>
        </p:nvSpPr>
        <p:spPr>
          <a:xfrm>
            <a:off x="2770909" y="387939"/>
            <a:ext cx="6650182" cy="1327172"/>
          </a:xfrm>
          <a:prstGeom prst="rect">
            <a:avLst/>
          </a:prstGeom>
          <a:solidFill>
            <a:srgbClr val="0C343E"/>
          </a:solidFill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accompagnement sur mesure</a:t>
            </a:r>
          </a:p>
          <a:p>
            <a:pPr algn="ctr"/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résultat garanti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5B88C4-D64A-264D-A89C-747D8DC13C4D}"/>
              </a:ext>
            </a:extLst>
          </p:cNvPr>
          <p:cNvSpPr/>
          <p:nvPr/>
        </p:nvSpPr>
        <p:spPr>
          <a:xfrm>
            <a:off x="1914653" y="4094200"/>
            <a:ext cx="8293426" cy="1327172"/>
          </a:xfrm>
          <a:prstGeom prst="rect">
            <a:avLst/>
          </a:prstGeom>
          <a:solidFill>
            <a:srgbClr val="0C343E"/>
          </a:solidFill>
          <a:effectLst>
            <a:outerShdw blurRad="50800" dist="50800" dir="5400000" algn="ctr" rotWithShape="0">
              <a:schemeClr val="tx2"/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Talentex vous propose des formations totalement adaptées à la taille de votre blanchisserie ou de votre entreprise de location-entretien d’articles textiles.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0D5165D1-2844-994E-98A7-BD288E227A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410" y="6341560"/>
            <a:ext cx="522731" cy="53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85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741CE4-833F-4B05-817D-F82C77525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736" y="338328"/>
            <a:ext cx="3383280" cy="170078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4600" b="1" dirty="0"/>
              <a:t>Catalogue formations 2024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8AB8A8BF-C538-4B88-8460-83AFFE8909AE}"/>
              </a:ext>
            </a:extLst>
          </p:cNvPr>
          <p:cNvSpPr txBox="1"/>
          <p:nvPr/>
        </p:nvSpPr>
        <p:spPr>
          <a:xfrm>
            <a:off x="5428053" y="6159624"/>
            <a:ext cx="54406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dirty="0">
                <a:highlight>
                  <a:srgbClr val="AC9635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2800" dirty="0">
                <a:effectLst/>
                <a:highlight>
                  <a:srgbClr val="AC9635"/>
                </a:highlight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ormations sur mesure possibles</a:t>
            </a:r>
            <a:endParaRPr lang="fr-FR" sz="2800" dirty="0">
              <a:effectLst/>
              <a:highlight>
                <a:srgbClr val="AC9635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F168D8B-6A44-104B-90C5-3B89FF3CA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9270" y="6323653"/>
            <a:ext cx="522731" cy="53434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3BBF28D-9AD5-3861-7325-12634699B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119" y="4804765"/>
            <a:ext cx="8273879" cy="1257967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AF9403D-D275-C64E-B5CA-610760207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635" y="0"/>
            <a:ext cx="8273879" cy="481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1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93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4">
            <a:extLst>
              <a:ext uri="{FF2B5EF4-FFF2-40B4-BE49-F238E27FC236}">
                <a16:creationId xmlns:a16="http://schemas.microsoft.com/office/drawing/2014/main" id="{B131E2D7-3A5C-DE46-A53A-02008AECF6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7" r="26107" b="-2"/>
          <a:stretch/>
        </p:blipFill>
        <p:spPr>
          <a:xfrm>
            <a:off x="3148934" y="2285999"/>
            <a:ext cx="4133888" cy="3534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322738" y="321733"/>
            <a:ext cx="6960084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  <a:ea typeface="+mj-ea"/>
                <a:cs typeface="+mj-cs"/>
              </a:rPr>
              <a:t>Connaître le textile en blanchisserie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3560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bg1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5103688"/>
            <a:ext cx="6960084" cy="1432578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Acquérir les connaissances de base sur la fabrication des textiles</a:t>
            </a:r>
          </a:p>
          <a:p>
            <a:pPr lvl="1"/>
            <a:r>
              <a:rPr lang="fr-FR" dirty="0"/>
              <a:t>Connaître l’utilisation des textiles en milieu industriel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5D5AF11-7450-FB40-930A-BECC02315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222" b="2"/>
          <a:stretch/>
        </p:blipFill>
        <p:spPr>
          <a:xfrm>
            <a:off x="322738" y="2285999"/>
            <a:ext cx="2826196" cy="2817689"/>
          </a:xfrm>
          <a:prstGeom prst="rect">
            <a:avLst/>
          </a:prstGeom>
        </p:spPr>
      </p:pic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7CC70CC0-306A-604D-82EB-5AEB168A0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605" y="837127"/>
            <a:ext cx="3511296" cy="3952540"/>
          </a:xfrm>
        </p:spPr>
        <p:txBody>
          <a:bodyPr anchor="ctr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Les différentes fibres textiles : la classification des fibres et les caractéristiques physico-chimiques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De la fibre au tissu, les phases de fabrication d’un tissu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 linge plat: caractéristiques  techniques et méthodes de traitement.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 vêtement de travail: les différentes catégories de vêtements et leurs traitements.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16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 cas du lavage des vêtements de résidents</a:t>
            </a:r>
          </a:p>
          <a:p>
            <a:pPr>
              <a:buFont typeface="Wingdings" panose="05000000000000000000" pitchFamily="2" charset="2"/>
              <a:buChar char="§"/>
            </a:pPr>
            <a:endParaRPr lang="fr-FR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endParaRPr lang="en-US" sz="14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EB4BC11-A0BD-4B49-BAC4-975A2680D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E5B8EA2-B75C-B944-AED6-E03FE19820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BB339D7E-6C86-1142-B0E0-302C3012BB9E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1BC21F9-EE03-C64B-9618-78E64FBB9829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</p:spTree>
    <p:extLst>
      <p:ext uri="{BB962C8B-B14F-4D97-AF65-F5344CB8AC3E}">
        <p14:creationId xmlns:p14="http://schemas.microsoft.com/office/powerpoint/2010/main" val="1544414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94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3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745F4346-5179-9040-8624-B1DE359EF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809" r="-3" b="34431"/>
          <a:stretch/>
        </p:blipFill>
        <p:spPr>
          <a:xfrm>
            <a:off x="1989990" y="1347151"/>
            <a:ext cx="5297640" cy="3566655"/>
          </a:xfrm>
          <a:prstGeom prst="rect">
            <a:avLst/>
          </a:prstGeom>
        </p:spPr>
      </p:pic>
      <p:pic>
        <p:nvPicPr>
          <p:cNvPr id="8" name="Image 7" descr="Une image contenant ustensiles de cuisine, lave-vaisselle, passoire&#10;&#10;Description générée automatiquement">
            <a:extLst>
              <a:ext uri="{FF2B5EF4-FFF2-40B4-BE49-F238E27FC236}">
                <a16:creationId xmlns:a16="http://schemas.microsoft.com/office/drawing/2014/main" id="{F31404AA-0EC2-1246-8693-D48F914291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640" r="24581"/>
          <a:stretch/>
        </p:blipFill>
        <p:spPr>
          <a:xfrm>
            <a:off x="322738" y="2285998"/>
            <a:ext cx="2774901" cy="32886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322738" y="321733"/>
            <a:ext cx="6960084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/>
              <a:t>Connaître et maîtriser les fondamentaux du lavoir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5103688"/>
            <a:ext cx="6960084" cy="1432578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Acquérir les fondamentaux du lavage</a:t>
            </a:r>
          </a:p>
          <a:p>
            <a:pPr lvl="1"/>
            <a:r>
              <a:rPr lang="fr-FR" dirty="0"/>
              <a:t>Permettre des échanges constructifs avec votre lessivier</a:t>
            </a:r>
          </a:p>
          <a:p>
            <a:pPr lvl="1"/>
            <a:r>
              <a:rPr lang="fr-FR" dirty="0"/>
              <a:t>Penser sécurité et amélioration continue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783467" y="1036016"/>
            <a:ext cx="3618963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Les grands principes du lavage : </a:t>
            </a: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5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Les différentes étapes d’un programme de lavage et le rôle des produits utilisés dans ces différentes étapes</a:t>
            </a: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5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Les équipements de lavage et leurs périphériques </a:t>
            </a: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5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Les systèmes de distribution des produits lessiviels </a:t>
            </a: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5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Les contrôles de routine </a:t>
            </a: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5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  <a:p>
            <a:pPr marL="358775" indent="-179388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r>
              <a:rPr lang="fr-FR" sz="1500" dirty="0">
                <a:solidFill>
                  <a:srgbClr val="FFFFFF"/>
                </a:solidFill>
                <a:latin typeface="Abadi" panose="020B0604020104020204" pitchFamily="34" charset="0"/>
                <a:ea typeface="PMingLiU" panose="02020500000000000000" pitchFamily="18" charset="-120"/>
              </a:rPr>
              <a:t>Savoir identifier les typologies de taches rencontrées et mettre en œuvre les process de rattrapage associés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75014F6-A8C5-EC41-AAD4-26F62F66D8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976A029-58C1-7B44-878F-6EACEAFD6032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804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8000">
              <a:schemeClr val="bg1"/>
            </a:gs>
            <a:gs pos="94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D1A09CA-1BF0-B64E-85FD-437C76D34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09" y="2461601"/>
            <a:ext cx="2453633" cy="23199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Les bonnes pratiques</a:t>
            </a:r>
            <a:b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 en blanchisserie </a:t>
            </a:r>
            <a:endParaRPr lang="fr-FR" sz="4400" b="1" dirty="0">
              <a:solidFill>
                <a:srgbClr val="FFFFFF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2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4781505"/>
            <a:ext cx="6960084" cy="1754761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Objectifs de la formation et compétences visées</a:t>
            </a:r>
          </a:p>
          <a:p>
            <a:pPr algn="ctr"/>
            <a:endParaRPr lang="fr-FR" sz="1100" dirty="0"/>
          </a:p>
          <a:p>
            <a:pPr lvl="1"/>
            <a:r>
              <a:rPr lang="fr-FR" sz="1600" dirty="0"/>
              <a:t>Améliorer la performance de l’atelier</a:t>
            </a:r>
          </a:p>
          <a:p>
            <a:pPr lvl="1"/>
            <a:r>
              <a:rPr lang="fr-FR" sz="1600" dirty="0"/>
              <a:t>Motiver et impliquer le personnel</a:t>
            </a:r>
          </a:p>
          <a:p>
            <a:pPr lvl="1"/>
            <a:r>
              <a:rPr lang="fr-FR" sz="1600" dirty="0"/>
              <a:t>Penser sécurité et amélioration continue</a:t>
            </a:r>
          </a:p>
          <a:p>
            <a:pPr lvl="1"/>
            <a:r>
              <a:rPr lang="fr-FR" sz="1600" dirty="0"/>
              <a:t>Mettre le client au centre des préoccupations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824565" y="1069681"/>
            <a:ext cx="3310452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Améliorer la satisfaction de ses clients en gérant ses réclamations et en menant des audits qualité.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Mettre en place des routines de management pour motiver et impliquer son personnel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Améliorer son environnement de travail par les méthodes de rangement et d’organisation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Instaurer les bonnes pratiques de blanchisserie dans les opérations de tri, de lavage et de finition.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Mettre en place les indicateurs de performance indispensables en blanchisserie 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C2243BA7-5058-834C-A0AE-1CA587E87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38" y="2461601"/>
            <a:ext cx="2453633" cy="231990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2DBE7CB-A146-1645-AB12-55B6A11B7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068" y="2464191"/>
            <a:ext cx="2453633" cy="231990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ECBC442-81B7-B64E-A058-EDA289F02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8E5988E-6F02-A44F-85B5-D02D37929027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16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93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9F7FD961-FD4E-3248-982A-26FA2DD1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66" y="2309855"/>
            <a:ext cx="2630906" cy="260459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7AC9870-3A63-9246-92CF-5E7FDB7A7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173" y="2309855"/>
            <a:ext cx="4307480" cy="3165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Connaître et traiter </a:t>
            </a:r>
            <a:b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les vêtements EPI </a:t>
            </a:r>
            <a:endParaRPr lang="fr-FR" sz="4400" b="1" dirty="0">
              <a:solidFill>
                <a:srgbClr val="FFFFFF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4781505"/>
            <a:ext cx="6960084" cy="1754761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Les enjeux de la prestation des vêtements EPI</a:t>
            </a:r>
          </a:p>
          <a:p>
            <a:pPr lvl="1"/>
            <a:r>
              <a:rPr lang="fr-FR" dirty="0"/>
              <a:t>Organiser le traitement des vêtements EPI en blanchisserie</a:t>
            </a:r>
          </a:p>
          <a:p>
            <a:pPr lvl="1"/>
            <a:r>
              <a:rPr lang="fr-FR" dirty="0"/>
              <a:t>Développer la clientèle utilisant des vêtements EPI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885912" y="926444"/>
            <a:ext cx="363301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 contexte réglementaire général.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 marquage des EPI.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Les procédures d’enregistrement.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La mise en place d’un vêtement EPI chez le client.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Les différentes gammes vêtement EPI face aux risques.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Les prescriptions et les recommandations de traitement en atelier de blanchisserie.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 Le contrôle qualité des EPI.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68FD04AB-359B-A348-9876-365BA80E1B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64EC7119-DB08-E64C-AA8A-C4048745E2CB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80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1"/>
            </a:gs>
            <a:gs pos="93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83BBFA9-1D36-F540-93C1-60D689AF2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0761" y="2752745"/>
            <a:ext cx="3130635" cy="13525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Sensibilisation </a:t>
            </a:r>
            <a:b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à l'hygiène du linge </a:t>
            </a:r>
            <a:endParaRPr lang="fr-FR" sz="4400" b="1" dirty="0">
              <a:solidFill>
                <a:srgbClr val="FFFFFF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603710D-E77E-474F-9640-EBE3BB4870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062" y="2285999"/>
            <a:ext cx="2850378" cy="270073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4781505"/>
            <a:ext cx="6960084" cy="1754761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Connaître le risque en hygiène du linge</a:t>
            </a:r>
          </a:p>
          <a:p>
            <a:pPr lvl="1"/>
            <a:r>
              <a:rPr lang="fr-FR" dirty="0"/>
              <a:t>Mettre en application des grandes règles d’hygiène du linge en blanchisserie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709598" y="1303866"/>
            <a:ext cx="363301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7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Les risques d’une mauvaise hygiène du linge: parallèle avec le contexte {Covid-19}.</a:t>
            </a:r>
          </a:p>
          <a:p>
            <a:pPr marL="465137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65137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Traitement hygiénique du linge.</a:t>
            </a:r>
          </a:p>
          <a:p>
            <a:pPr marL="465137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65137" lvl="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conditionnement et le convoyage du linge propre.</a:t>
            </a:r>
          </a:p>
          <a:p>
            <a:pPr marL="465137" lvl="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65137" lvl="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distribution ou livraison du linge propre et le ramassage du linge sale.</a:t>
            </a:r>
          </a:p>
          <a:p>
            <a:pPr marL="465137" lvl="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465137" lvl="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 plan de nettoyage des locaux.</a:t>
            </a:r>
            <a:r>
              <a:rPr lang="fr-FR" sz="1500" b="1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1 jour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84063AA-ADBA-904C-B2BA-CFF76F4956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AE7D69D-B638-4442-A2DE-7F542B8E1A7A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216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bg1"/>
            </a:gs>
            <a:gs pos="94000">
              <a:schemeClr val="accent4">
                <a:lumMod val="99000"/>
                <a:lumOff val="1000"/>
              </a:schemeClr>
            </a:gs>
            <a:gs pos="100000">
              <a:srgbClr val="405746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7FC380D-5AAA-6341-8B0C-FE3F67869B9B}"/>
              </a:ext>
            </a:extLst>
          </p:cNvPr>
          <p:cNvSpPr/>
          <p:nvPr/>
        </p:nvSpPr>
        <p:spPr>
          <a:xfrm>
            <a:off x="218701" y="321733"/>
            <a:ext cx="7064121" cy="1964266"/>
          </a:xfrm>
          <a:prstGeom prst="rect">
            <a:avLst/>
          </a:prstGeom>
          <a:solidFill>
            <a:srgbClr val="282B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Sensibilisation </a:t>
            </a:r>
            <a:b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</a:br>
            <a:r>
              <a:rPr lang="fr-FR" sz="4400" b="1" dirty="0">
                <a:solidFill>
                  <a:srgbClr val="FFFFFF"/>
                </a:solidFill>
                <a:latin typeface="Abadi" panose="020B0604020104020204" pitchFamily="34" charset="0"/>
              </a:rPr>
              <a:t>à l'hygiène du linge </a:t>
            </a:r>
            <a:endParaRPr lang="fr-FR" sz="4400" b="1" dirty="0">
              <a:solidFill>
                <a:srgbClr val="FFFFFF"/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475DF8-1785-2F4D-BCB3-9FC590FF198C}"/>
              </a:ext>
            </a:extLst>
          </p:cNvPr>
          <p:cNvSpPr/>
          <p:nvPr/>
        </p:nvSpPr>
        <p:spPr>
          <a:xfrm>
            <a:off x="7459758" y="321733"/>
            <a:ext cx="4307479" cy="6214534"/>
          </a:xfrm>
          <a:prstGeom prst="rect">
            <a:avLst/>
          </a:prstGeom>
          <a:solidFill>
            <a:srgbClr val="5959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indent="-179388" algn="just">
              <a:buFont typeface="Wingdings" panose="05000000000000000000" pitchFamily="2" charset="2"/>
              <a:buChar char="§"/>
              <a:tabLst>
                <a:tab pos="3770313" algn="l"/>
                <a:tab pos="3810000" algn="l"/>
              </a:tabLst>
            </a:pPr>
            <a:endParaRPr lang="fr-FR" sz="1400" dirty="0">
              <a:solidFill>
                <a:srgbClr val="FFFFFF"/>
              </a:solidFill>
              <a:latin typeface="Abadi" panose="020B0604020104020204" pitchFamily="34" charset="0"/>
              <a:ea typeface="PMingLiU" panose="02020500000000000000" pitchFamily="18" charset="-12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04A72-6352-294B-AAE4-A4B6A2B47FED}"/>
              </a:ext>
            </a:extLst>
          </p:cNvPr>
          <p:cNvSpPr/>
          <p:nvPr/>
        </p:nvSpPr>
        <p:spPr>
          <a:xfrm>
            <a:off x="322738" y="4781505"/>
            <a:ext cx="6960084" cy="1754761"/>
          </a:xfrm>
          <a:prstGeom prst="rect">
            <a:avLst/>
          </a:prstGeom>
          <a:solidFill>
            <a:srgbClr val="739B6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Objectifs de la formation et compétences visées</a:t>
            </a:r>
          </a:p>
          <a:p>
            <a:pPr algn="ctr"/>
            <a:endParaRPr lang="fr-FR" sz="1200" dirty="0"/>
          </a:p>
          <a:p>
            <a:pPr lvl="1"/>
            <a:r>
              <a:rPr lang="fr-FR" dirty="0"/>
              <a:t>Acquérir les principes de base du système RABC</a:t>
            </a:r>
          </a:p>
          <a:p>
            <a:pPr lvl="1"/>
            <a:r>
              <a:rPr lang="fr-FR" dirty="0"/>
              <a:t>Préparation à la mise en œuvre du système RABC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8DA8067-99B2-124E-94D8-F04F8FB8C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23653"/>
            <a:ext cx="522731" cy="534347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8B0C10A-E471-1544-B47E-D27EC9DF2199}"/>
              </a:ext>
            </a:extLst>
          </p:cNvPr>
          <p:cNvSpPr txBox="1"/>
          <p:nvPr/>
        </p:nvSpPr>
        <p:spPr>
          <a:xfrm>
            <a:off x="7768380" y="861013"/>
            <a:ext cx="36330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La philosophie et les objectifs de la norme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Un système de management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Un atout en période de pandémie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Avantages de RABC</a:t>
            </a:r>
          </a:p>
          <a:p>
            <a:pPr marL="628650" lvl="1" indent="-1714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 Les 7 principes de la Norme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L’analyse des risques et les différents points de maîtrise</a:t>
            </a:r>
          </a:p>
          <a:p>
            <a:pPr marL="285750" indent="-285750">
              <a:buFont typeface="Wingdings" pitchFamily="2" charset="2"/>
              <a:buChar char="§"/>
            </a:pPr>
            <a:endParaRPr lang="fr-FR" sz="1500" dirty="0">
              <a:solidFill>
                <a:schemeClr val="bg1"/>
              </a:solidFill>
              <a:latin typeface="Calibri" panose="020F0502020204030204" pitchFamily="34" charset="0"/>
              <a:ea typeface="PMingLiU" panose="02020500000000000000" pitchFamily="18" charset="-120"/>
              <a:cs typeface="Calibri" panose="020F050202020403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Organisation du système de management 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Equipe référente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Routines de suivi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Revues de direction</a:t>
            </a:r>
          </a:p>
          <a:p>
            <a:pPr lvl="2"/>
            <a:r>
              <a:rPr lang="fr-FR" sz="1500" dirty="0">
                <a:solidFill>
                  <a:schemeClr val="bg1"/>
                </a:solidFill>
                <a:latin typeface="Calibri" panose="020F0502020204030204" pitchFamily="34" charset="0"/>
                <a:ea typeface="PMingLiU" panose="02020500000000000000" pitchFamily="18" charset="-120"/>
                <a:cs typeface="Calibri" panose="020F0502020204030204" pitchFamily="34" charset="0"/>
              </a:rPr>
              <a:t>Animations</a:t>
            </a:r>
            <a:endParaRPr lang="en-US" sz="15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366DD4-CD95-A645-AA8D-6A138D223BE3}"/>
              </a:ext>
            </a:extLst>
          </p:cNvPr>
          <p:cNvSpPr/>
          <p:nvPr/>
        </p:nvSpPr>
        <p:spPr>
          <a:xfrm>
            <a:off x="8365067" y="5603281"/>
            <a:ext cx="2480733" cy="66886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rgbClr val="FFFFFF"/>
                </a:solidFill>
                <a:latin typeface="Abadi" panose="020B0604020104020204" pitchFamily="34" charset="0"/>
              </a:rPr>
              <a:t>Module sur 2 jours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C2D9859-EE5D-0443-96DC-27FFED2768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731" y="2357019"/>
            <a:ext cx="2421929" cy="2353465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89A9B6B6-C3F3-AE48-A847-7DEDAB997E5A}"/>
              </a:ext>
            </a:extLst>
          </p:cNvPr>
          <p:cNvSpPr txBox="1"/>
          <p:nvPr/>
        </p:nvSpPr>
        <p:spPr>
          <a:xfrm>
            <a:off x="3121596" y="2503329"/>
            <a:ext cx="4161226" cy="2242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400" dirty="0">
                <a:solidFill>
                  <a:srgbClr val="000000"/>
                </a:solidFill>
              </a:rPr>
              <a:t>Une blanchisserie a pour première mission de fournir un linge propre, agréable au toucher,  repassé … Mais cela ne suffit pas: elle doit assurer en plus la sécurité de leurs clients et les préserver de toute infection.</a:t>
            </a:r>
          </a:p>
          <a:p>
            <a: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pPr>
            <a:endParaRPr lang="fr-FR" sz="1400" dirty="0">
              <a:solidFill>
                <a:srgbClr val="000000"/>
              </a:solidFill>
            </a:endParaRPr>
          </a:p>
          <a:p>
            <a:pPr lvl="0">
              <a:lnSpc>
                <a:spcPct val="90000"/>
              </a:lnSpc>
              <a:spcBef>
                <a:spcPts val="500"/>
              </a:spcBef>
              <a:defRPr/>
            </a:pPr>
            <a:r>
              <a:rPr lang="fr-FR" sz="1400" dirty="0">
                <a:solidFill>
                  <a:srgbClr val="000000"/>
                </a:solidFill>
              </a:rPr>
              <a:t>Le RABC (Risk Analysis and Biocontamination Control) est une méthode qui s'adresse spécifiquement à la sécurité des fonctions linge et permet de développer un plan d'assurance sécurité en blanchisserie.</a:t>
            </a:r>
          </a:p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CD99808-0AE3-0741-942A-495C92953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98" y="20402"/>
            <a:ext cx="317097" cy="303158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D006CD39-658F-A248-9C6E-C4AF01802D3D}"/>
              </a:ext>
            </a:extLst>
          </p:cNvPr>
          <p:cNvSpPr txBox="1"/>
          <p:nvPr/>
        </p:nvSpPr>
        <p:spPr>
          <a:xfrm>
            <a:off x="218701" y="44734"/>
            <a:ext cx="13882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65000"/>
                  </a:schemeClr>
                </a:solidFill>
              </a:rPr>
              <a:t>Académie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93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Talentex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9000"/>
      </a:accent1>
      <a:accent2>
        <a:srgbClr val="4E8F00"/>
      </a:accent2>
      <a:accent3>
        <a:srgbClr val="919191"/>
      </a:accent3>
      <a:accent4>
        <a:srgbClr val="D5AD2C"/>
      </a:accent4>
      <a:accent5>
        <a:srgbClr val="CED3D5"/>
      </a:accent5>
      <a:accent6>
        <a:srgbClr val="70AD47"/>
      </a:accent6>
      <a:hlink>
        <a:srgbClr val="95C134"/>
      </a:hlink>
      <a:folHlink>
        <a:srgbClr val="6A955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1703</Words>
  <Application>Microsoft Macintosh PowerPoint</Application>
  <PresentationFormat>Grand écran</PresentationFormat>
  <Paragraphs>308</Paragraphs>
  <Slides>18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Abadi</vt:lpstr>
      <vt:lpstr>Aptos</vt:lpstr>
      <vt:lpstr>Arial</vt:lpstr>
      <vt:lpstr>Calibri</vt:lpstr>
      <vt:lpstr>Calibri Light</vt:lpstr>
      <vt:lpstr>Times New Roman</vt:lpstr>
      <vt:lpstr>Wingdings</vt:lpstr>
      <vt:lpstr>Thème Office</vt:lpstr>
      <vt:lpstr>Présentation PowerPoint</vt:lpstr>
      <vt:lpstr>Présentation PowerPoint</vt:lpstr>
      <vt:lpstr>Catalogue formations 2024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Alain LE ROY</dc:creator>
  <cp:lastModifiedBy>Alain Le Roy</cp:lastModifiedBy>
  <cp:revision>203</cp:revision>
  <cp:lastPrinted>2022-01-10T13:05:30Z</cp:lastPrinted>
  <dcterms:created xsi:type="dcterms:W3CDTF">2021-04-16T14:47:40Z</dcterms:created>
  <dcterms:modified xsi:type="dcterms:W3CDTF">2024-03-14T21:06:38Z</dcterms:modified>
</cp:coreProperties>
</file>